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708" r:id="rId1"/>
    <p:sldMasterId id="2147483720" r:id="rId2"/>
  </p:sldMasterIdLst>
  <p:notesMasterIdLst>
    <p:notesMasterId r:id="rId3"/>
  </p:notesMasterIdLst>
  <p:sldIdLst>
    <p:sldId id="310" r:id="rId4"/>
    <p:sldId id="256" r:id="rId5"/>
    <p:sldId id="305" r:id="rId6"/>
    <p:sldId id="276" r:id="rId7"/>
    <p:sldId id="309" r:id="rId8"/>
    <p:sldId id="294" r:id="rId9"/>
    <p:sldId id="295" r:id="rId10"/>
    <p:sldId id="297" r:id="rId11"/>
    <p:sldId id="298" r:id="rId12"/>
    <p:sldId id="299" r:id="rId13"/>
    <p:sldId id="300" r:id="rId14"/>
    <p:sldId id="290" r:id="rId15"/>
    <p:sldId id="291" r:id="rId16"/>
    <p:sldId id="301" r:id="rId17"/>
    <p:sldId id="302" r:id="rId18"/>
    <p:sldId id="303" r:id="rId19"/>
    <p:sldId id="306" r:id="rId20"/>
    <p:sldId id="307" r:id="rId21"/>
    <p:sldId id="308" r:id="rId22"/>
    <p:sldId id="274" r:id="rId23"/>
    <p:sldId id="304" r:id="rId24"/>
  </p:sldIdLst>
  <p:sldSz cx="9144000" cy="6858000" type="screen4x3"/>
  <p:notesSz cx="6858000" cy="914400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29CC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3736200" cy="7373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tags" Target="tags/tag1.xml" /><Relationship Id="rId26" Type="http://schemas.openxmlformats.org/officeDocument/2006/relationships/presProps" Target="presProps.xml" /><Relationship Id="rId27" Type="http://schemas.openxmlformats.org/officeDocument/2006/relationships/viewProps" Target="viewProps.xml" /><Relationship Id="rId28" Type="http://schemas.openxmlformats.org/officeDocument/2006/relationships/theme" Target="theme/theme1.xml" /><Relationship Id="rId29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E75A0-60DA-4B30-B293-B94072753F95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F1F252-3D62-484D-B59B-2F542516CC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435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A40BD-50C3-4D02-A26D-366D49C598D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6686006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2C4C-ECEE-4141-A8D8-D202971CBC2E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E8F8-39CB-469A-AFE3-257D456EB5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2C4C-ECEE-4141-A8D8-D202971CBC2E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E8F8-39CB-469A-AFE3-257D456EB5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2C4C-ECEE-4141-A8D8-D202971CBC2E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E8F8-39CB-469A-AFE3-257D456EB533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8B08-7829-4C7E-A538-3E55ABE101B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02.04.2025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A5C7-4346-4171-A38E-982E08CFA7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9950479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theme" Target="../theme/theme1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eg" /><Relationship Id="rId3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 flip="none" rotWithShape="1">
          <a:gsLst>
            <a:gs pos="0">
              <a:srgbClr val="D29CCD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</a:lstStyle>
          <a:p>
            <a:fld id="{6A402C4C-ECEE-4141-A8D8-D202971CBC2E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fld id="{3549E8F8-39CB-469A-AFE3-257D456EB533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4" r:id="rId2"/>
    <p:sldLayoutId id="2147483715" r:id="rId3"/>
  </p:sldLayoutIdLst>
  <p:transition/>
  <p:timing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18B08-7829-4C7E-A538-3E55ABE101B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02.04.2025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CA5C7-4346-4171-A38E-982E08CFA7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246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jpeg" /><Relationship Id="rId3" Type="http://schemas.openxmlformats.org/officeDocument/2006/relationships/image" Target="../media/image14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5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6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7.jpeg" /><Relationship Id="rId3" Type="http://schemas.openxmlformats.org/officeDocument/2006/relationships/image" Target="../media/image18.jpeg" /><Relationship Id="rId4" Type="http://schemas.openxmlformats.org/officeDocument/2006/relationships/image" Target="../media/image19.jpeg" /><Relationship Id="rId5" Type="http://schemas.openxmlformats.org/officeDocument/2006/relationships/image" Target="../media/image20.jpeg" /><Relationship Id="rId6" Type="http://schemas.openxmlformats.org/officeDocument/2006/relationships/image" Target="../media/image21.jpeg" /><Relationship Id="rId7" Type="http://schemas.openxmlformats.org/officeDocument/2006/relationships/image" Target="../media/image22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3.jpeg" /><Relationship Id="rId4" Type="http://schemas.openxmlformats.org/officeDocument/2006/relationships/image" Target="../media/image24.jpeg" /><Relationship Id="rId5" Type="http://schemas.openxmlformats.org/officeDocument/2006/relationships/image" Target="../media/image25.jpeg" /><Relationship Id="rId6" Type="http://schemas.openxmlformats.org/officeDocument/2006/relationships/image" Target="../media/image26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7.jpeg" /><Relationship Id="rId3" Type="http://schemas.openxmlformats.org/officeDocument/2006/relationships/image" Target="../media/image28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9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0.png" /><Relationship Id="rId3" Type="http://schemas.openxmlformats.org/officeDocument/2006/relationships/image" Target="../media/image31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2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3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jpeg" /><Relationship Id="rId3" Type="http://schemas.openxmlformats.org/officeDocument/2006/relationships/image" Target="../media/image6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jpeg" /><Relationship Id="rId3" Type="http://schemas.openxmlformats.org/officeDocument/2006/relationships/image" Target="../media/image9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jpeg" /><Relationship Id="rId3" Type="http://schemas.openxmlformats.org/officeDocument/2006/relationships/image" Target="../media/image11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4932040" y="1124744"/>
            <a:ext cx="3610744" cy="2808312"/>
          </a:xfrm>
        </p:spPr>
        <p:txBody>
          <a:bodyPr>
            <a:normAutofit fontScale="90000"/>
          </a:bodyPr>
          <a:lstStyle/>
          <a:p>
            <a:br>
              <a:rPr lang="ru-RU" altLang="ru-RU" sz="2800" b="1" i="1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sz="2800" b="1" i="1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учитель начальных классов высшей квалификационнойкатегории </a:t>
            </a:r>
            <a:br>
              <a:rPr lang="ru-RU" altLang="ru-RU" sz="1400" b="1" i="1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u="sng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sz="2800" b="1" i="1" u="sng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Асьянова </a:t>
            </a:r>
            <a:br>
              <a:rPr lang="ru-RU" altLang="ru-RU" sz="2800" b="1" i="1" u="sng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sz="2800" b="1" i="1" u="sng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Любовь Владимировна</a:t>
            </a:r>
            <a:br>
              <a:rPr lang="ru-RU" altLang="ru-RU" sz="2800" b="1" i="1" u="sng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u="sng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u="sng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u="sng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u="sng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u="sng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u="sng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u="sng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br>
              <a:rPr lang="ru-RU" altLang="ru-RU" sz="2800" b="1" i="1" u="sng" smtClean="0">
                <a:solidFill>
                  <a:srgbClr val="7030A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endParaRPr lang="ru-RU" sz="2800" smtClean="0"/>
          </a:p>
        </p:txBody>
      </p:sp>
      <p:pic>
        <p:nvPicPr>
          <p:cNvPr id="1026" name="Picture 2" descr="C:\Users\user\Desktop\Фото\11zon_cropped (3)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1560" y="1772816"/>
            <a:ext cx="3384376" cy="338437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4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Пространственная ориентировка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8651" y="2026522"/>
            <a:ext cx="4136324" cy="4285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64974" y="2136451"/>
            <a:ext cx="3886200" cy="4065520"/>
          </a:xfr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3300" b="1">
                <a:solidFill>
                  <a:schemeClr val="tx1"/>
                </a:solidFill>
                <a:latin typeface="Constantia" panose="02030602050306030303" pitchFamily="18" charset="0"/>
              </a:rPr>
              <a:t>Где право, где лево</a:t>
            </a:r>
            <a:endParaRPr lang="ru-RU" sz="330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  <a:p>
            <a:pPr marL="0" indent="0">
              <a:buNone/>
            </a:pPr>
            <a:r>
              <a:rPr lang="ru-R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Стоял </a:t>
            </a:r>
            <a:r>
              <a:rPr lang="ru-RU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ученик на развилке дорог.</a:t>
            </a:r>
            <a:br>
              <a:rPr lang="ru-R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</a:br>
            <a:r>
              <a:rPr lang="ru-RU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Где право, где лево, понять он не мог.</a:t>
            </a:r>
            <a:br>
              <a:rPr lang="ru-R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</a:br>
            <a:r>
              <a:rPr lang="ru-RU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Но вдруг ученик в голове почесал</a:t>
            </a:r>
            <a:br>
              <a:rPr lang="ru-R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</a:br>
            <a:r>
              <a:rPr lang="ru-RU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Той самой </a:t>
            </a:r>
            <a:r>
              <a:rPr lang="ru-R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рукою</a:t>
            </a:r>
            <a:r>
              <a:rPr lang="ru-RU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, которой писал.</a:t>
            </a:r>
            <a:br>
              <a:rPr lang="ru-R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</a:br>
            <a:r>
              <a:rPr lang="ru-RU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И мячик кидал, и страницы листал.</a:t>
            </a:r>
            <a:br>
              <a:rPr lang="ru-R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</a:br>
            <a:r>
              <a:rPr lang="ru-RU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И ложку держал, и полы подметал.</a:t>
            </a:r>
            <a:br>
              <a:rPr lang="ru-R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</a:br>
            <a:r>
              <a:rPr lang="ru-RU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«Победа!» — раздался ликующий крик.</a:t>
            </a:r>
            <a:br>
              <a:rPr lang="ru-R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</a:br>
            <a:r>
              <a:rPr lang="ru-RU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Где право, </a:t>
            </a:r>
            <a:r>
              <a:rPr lang="ru-R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где </a:t>
            </a:r>
            <a:r>
              <a:rPr lang="ru-RU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лево, узнал ученик</a:t>
            </a:r>
            <a:r>
              <a:rPr lang="ru-R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.</a:t>
            </a:r>
          </a:p>
          <a:p>
            <a:pPr marL="0" indent="0" algn="r">
              <a:buNone/>
            </a:pPr>
            <a:r>
              <a:rPr lang="ru-RU" b="1">
                <a:solidFill>
                  <a:schemeClr val="tx1"/>
                </a:solidFill>
                <a:latin typeface="Constantia" panose="02030602050306030303" pitchFamily="18" charset="0"/>
              </a:rPr>
              <a:t>Валентин Берестов</a:t>
            </a:r>
            <a:endParaRPr lang="ru-RU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1666775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ru-RU" sz="4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Социально-бытовая </a:t>
            </a:r>
            <a:r>
              <a:rPr lang="ru-RU" sz="4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ориентировка</a:t>
            </a:r>
            <a:br>
              <a:rPr lang="ru-RU" sz="1400"/>
            </a:br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622" y="1524000"/>
            <a:ext cx="3264954" cy="4353272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872" y="1524001"/>
            <a:ext cx="3318959" cy="4425279"/>
          </a:xfrm>
        </p:spPr>
      </p:pic>
    </p:spTree>
    <p:extLst>
      <p:ext uri="{BB962C8B-B14F-4D97-AF65-F5344CB8AC3E}">
        <p14:creationId xmlns="" xmlns:p14="http://schemas.microsoft.com/office/powerpoint/2010/main" val="311523709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153" y="549275"/>
            <a:ext cx="4274343" cy="5699125"/>
          </a:xfrm>
        </p:spPr>
      </p:pic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82" y="692696"/>
            <a:ext cx="1960358" cy="30361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4332" y="692696"/>
            <a:ext cx="2299157" cy="36384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167" y="3248669"/>
            <a:ext cx="1894919" cy="31326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7781" y="764704"/>
            <a:ext cx="1887353" cy="28992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3910" y="2994357"/>
            <a:ext cx="1905171" cy="29549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1770" y="3377048"/>
            <a:ext cx="1750493" cy="26442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230298807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36234"/>
          <a:stretch>
            <a:fillRect/>
          </a:stretch>
        </p:blipFill>
        <p:spPr>
          <a:xfrm>
            <a:off x="181293" y="111911"/>
            <a:ext cx="2993356" cy="40371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9989" y="256877"/>
            <a:ext cx="3534539" cy="32441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5242093" y="3335255"/>
            <a:ext cx="3163139" cy="316313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rcRect t="23360"/>
          <a:stretch>
            <a:fillRect/>
          </a:stretch>
        </p:blipFill>
        <p:spPr>
          <a:xfrm>
            <a:off x="2178869" y="3335253"/>
            <a:ext cx="2362520" cy="26860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32282629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-171400"/>
            <a:ext cx="2978092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-171400"/>
            <a:ext cx="3162878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07955108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Пространственное ориентирование и мобильность</a:t>
            </a: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916832"/>
            <a:ext cx="3744913" cy="4170362"/>
          </a:xfrm>
        </p:spPr>
      </p:pic>
    </p:spTree>
    <p:extLst>
      <p:ext uri="{BB962C8B-B14F-4D97-AF65-F5344CB8AC3E}">
        <p14:creationId xmlns="" xmlns:p14="http://schemas.microsoft.com/office/powerpoint/2010/main" val="1130441441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Социально-бытовая ориентировка</a:t>
            </a: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5100" y="2198978"/>
            <a:ext cx="3657600" cy="3314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139" y="1772816"/>
            <a:ext cx="3851311" cy="3966916"/>
          </a:xfrm>
        </p:spPr>
      </p:pic>
    </p:spTree>
    <p:extLst>
      <p:ext uri="{BB962C8B-B14F-4D97-AF65-F5344CB8AC3E}">
        <p14:creationId xmlns="" xmlns:p14="http://schemas.microsoft.com/office/powerpoint/2010/main" val="456730674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Тифлотехника</a:t>
            </a: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527649"/>
            <a:ext cx="4392488" cy="4748035"/>
          </a:xfrm>
        </p:spPr>
      </p:pic>
    </p:spTree>
    <p:extLst>
      <p:ext uri="{BB962C8B-B14F-4D97-AF65-F5344CB8AC3E}">
        <p14:creationId xmlns="" xmlns:p14="http://schemas.microsoft.com/office/powerpoint/2010/main" val="818838574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619672" y="1412776"/>
            <a:ext cx="7083747" cy="3500685"/>
          </a:xfrm>
        </p:spPr>
        <p:txBody>
          <a:bodyPr>
            <a:normAutofit/>
          </a:bodyPr>
          <a:lstStyle/>
          <a:p>
            <a:pPr algn="ctr"/>
            <a:r>
              <a:rPr lang="ru-RU" b="1" smtClean="0">
                <a:effectLst/>
              </a:rPr>
              <a:t>Особенности коррекционной работы с обучающимися с нарушениями зрения</a:t>
            </a:r>
            <a:br>
              <a:rPr lang="ru-RU">
                <a:effectLst/>
              </a:rPr>
            </a:br>
            <a:r>
              <a:rPr lang="ru-RU">
                <a:effectLst/>
              </a:rPr>
              <a:t> </a:t>
            </a: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2770" name="Picture 2" descr="C:\Users\473426\Downloads\msg1175669965-1326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619672" y="-315416"/>
            <a:ext cx="6857950" cy="6857950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741" y="699664"/>
            <a:ext cx="7886700" cy="1325563"/>
          </a:xfr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7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Спасибо за внимание!</a:t>
            </a:r>
            <a:endParaRPr lang="ru-RU" sz="7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5029494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476672"/>
            <a:ext cx="7488832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>
              <a:lnSpc>
                <a:spcPct val="115000"/>
              </a:lnSpc>
            </a:pPr>
            <a:r>
              <a:rPr lang="ru-RU" sz="2000" b="1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Слепыми</a:t>
            </a:r>
            <a:r>
              <a:rPr lang="ru-RU" sz="200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считаются дети с остротой зрения о 0 до 0,04 % на лучше видящем глазу с коррекцией</a:t>
            </a:r>
            <a:r>
              <a:rPr lang="ru-RU" sz="2000" smtClean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r>
              <a:rPr lang="ru-RU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ПМПК рекомендует: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 </a:t>
            </a:r>
            <a:r>
              <a:rPr lang="ru-RU" sz="2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3.1-инклюзия </a:t>
            </a:r>
            <a:r>
              <a:rPr lang="ru-RU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интеллект норма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3.2 </a:t>
            </a:r>
            <a:r>
              <a:rPr lang="ru-RU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специальное образовательное учреждение. интеллект норма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3.3 </a:t>
            </a:r>
            <a:r>
              <a:rPr lang="ru-RU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специальное образовательное учреждение. интеллект нарушен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СИПР</a:t>
            </a:r>
            <a:endParaRPr lang="ru-RU" sz="20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Слабовидящие</a:t>
            </a:r>
            <a:r>
              <a:rPr lang="ru-RU" sz="2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обучающиеся (острота зрения при очковой коррекции на лучше видящем глазу от 0,5 до 0,4) ПМПК рекомендует: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 4.1-инклюзия интеллект норма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4.2 специальное образовательное учреждение. интеллект норма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4.3 </a:t>
            </a:r>
            <a:r>
              <a:rPr lang="ru-RU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специальное образовательное учреждение. интеллект </a:t>
            </a:r>
            <a:r>
              <a:rPr lang="ru-RU" sz="2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СИПР</a:t>
            </a:r>
            <a:endParaRPr lang="ru-RU" sz="20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7187076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188640"/>
            <a:ext cx="7848872" cy="7739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ct val="0"/>
              </a:spcAft>
            </a:pPr>
            <a:r>
              <a:rPr lang="ru-RU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Слабовидящими обучающимися принято называть детей с остротой зрения при очковой коррекции на лучше видящем глазу от 0,05 до 0,4</a:t>
            </a:r>
            <a:r>
              <a:rPr lang="ru-RU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ct val="0"/>
              </a:spcAft>
            </a:pPr>
            <a:endParaRPr lang="ru-RU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ct val="0"/>
              </a:spcAft>
            </a:pPr>
            <a:r>
              <a:rPr lang="ru-RU" u="sng" smtClean="0">
                <a:latin typeface="Arial" panose="020b0604020202020204" pitchFamily="34" charset="0"/>
                <a:cs typeface="Arial" panose="020b0604020202020204" pitchFamily="34" charset="0"/>
              </a:rPr>
              <a:t>Наиболее </a:t>
            </a:r>
            <a:r>
              <a:rPr lang="ru-RU" u="sng">
                <a:latin typeface="Arial" panose="020b0604020202020204" pitchFamily="34" charset="0"/>
                <a:cs typeface="Arial" panose="020b0604020202020204" pitchFamily="34" charset="0"/>
              </a:rPr>
              <a:t>часто встречающиеся у детей заболевания органов </a:t>
            </a:r>
            <a:r>
              <a:rPr lang="ru-RU" u="sng" smtClean="0">
                <a:latin typeface="Arial" panose="020b0604020202020204" pitchFamily="34" charset="0"/>
                <a:cs typeface="Arial" panose="020b0604020202020204" pitchFamily="34" charset="0"/>
              </a:rPr>
              <a:t>зрения:</a:t>
            </a:r>
          </a:p>
          <a:p>
            <a:pPr algn="just">
              <a:lnSpc>
                <a:spcPct val="115000"/>
              </a:lnSpc>
            </a:pPr>
            <a:r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t>Миопия</a:t>
            </a: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t>(близорукость)- дефект зрения, при котором человек плохо видит отдаленные предметы.</a:t>
            </a:r>
          </a:p>
          <a:p>
            <a:pPr algn="just">
              <a:lnSpc>
                <a:spcPct val="115000"/>
              </a:lnSpc>
              <a:spcAft>
                <a:spcPct val="0"/>
              </a:spcAft>
            </a:pPr>
            <a:endParaRPr lang="ru-RU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b="1">
                <a:latin typeface="Arial" panose="020b0604020202020204" pitchFamily="34" charset="0"/>
                <a:cs typeface="Arial" panose="020b0604020202020204" pitchFamily="34" charset="0"/>
              </a:rPr>
              <a:t>Гиперметропия</a:t>
            </a:r>
            <a:r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t> (дальнозоркость)- дефект зрения, при котором человек плохо видит вблизи.</a:t>
            </a:r>
          </a:p>
          <a:p>
            <a:pPr algn="just">
              <a:lnSpc>
                <a:spcPct val="115000"/>
              </a:lnSpc>
              <a:spcAft>
                <a:spcPct val="0"/>
              </a:spcAft>
            </a:pPr>
            <a:endParaRPr lang="ru-RU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b="1">
                <a:latin typeface="Arial" panose="020b0604020202020204" pitchFamily="34" charset="0"/>
                <a:cs typeface="Arial" panose="020b0604020202020204" pitchFamily="34" charset="0"/>
              </a:rPr>
              <a:t>Астигматизм</a:t>
            </a:r>
            <a:r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t> – заболевание, при котором нет отчетливого изображения предмета, при этом нарушена: форма, величина, размеры.  Исправляется с помощью оптической коррекции (очки).</a:t>
            </a:r>
          </a:p>
          <a:p>
            <a:pPr algn="just">
              <a:lnSpc>
                <a:spcPct val="115000"/>
              </a:lnSpc>
              <a:spcAft>
                <a:spcPct val="0"/>
              </a:spcAft>
            </a:pPr>
            <a:endParaRPr lang="ru-RU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ct val="0"/>
              </a:spcAft>
            </a:pPr>
            <a:r>
              <a:rPr lang="ru-RU" b="1">
                <a:latin typeface="Arial" panose="020b0604020202020204" pitchFamily="34" charset="0"/>
                <a:cs typeface="Arial" panose="020b0604020202020204" pitchFamily="34" charset="0"/>
              </a:rPr>
              <a:t>Косоглазие</a:t>
            </a:r>
            <a:r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t>-заболевание, характеризующееся отклонением  глаз от совместной точки фиксации и  нарушением глазодвигательных функций. </a:t>
            </a: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ct val="0"/>
              </a:spcAft>
            </a:pPr>
            <a:endParaRPr lang="ru-RU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0340" algn="just">
              <a:lnSpc>
                <a:spcPct val="115000"/>
              </a:lnSpc>
              <a:spcAft>
                <a:spcPct val="0"/>
              </a:spcAft>
            </a:pPr>
            <a:r>
              <a:rPr lang="ru-RU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Нистагм</a:t>
            </a:r>
            <a:r>
              <a:rPr lang="ru-RU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спонтанное колебание движения глаз. При нистагме возникают трудности в длительной работе с предметом на близком расстоянии, чтении, письме.</a:t>
            </a:r>
          </a:p>
          <a:p>
            <a:pPr algn="just">
              <a:lnSpc>
                <a:spcPct val="115000"/>
              </a:lnSpc>
              <a:spcAft>
                <a:spcPct val="0"/>
              </a:spcAft>
            </a:pPr>
            <a:endParaRPr lang="ru-RU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ct val="0"/>
              </a:spcAft>
            </a:pPr>
            <a:endParaRPr lang="ru-RU" sz="140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ct val="0"/>
              </a:spcAft>
            </a:pPr>
            <a:endParaRPr lang="ru-RU" sz="14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2388"/>
            <a:ext cx="9753600" cy="675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66182247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719" y="381310"/>
            <a:ext cx="7886700" cy="1325563"/>
          </a:xfr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Адаптивная физическая культура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53753" y="1825625"/>
            <a:ext cx="3263504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6933" r="12624"/>
          <a:stretch>
            <a:fillRect/>
          </a:stretch>
        </p:blipFill>
        <p:spPr>
          <a:xfrm>
            <a:off x="4572000" y="1825625"/>
            <a:ext cx="3444535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937655304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Ритмика</a:t>
            </a: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420887"/>
            <a:ext cx="4464496" cy="3340621"/>
          </a:xfrm>
        </p:spPr>
      </p:pic>
    </p:spTree>
    <p:extLst>
      <p:ext uri="{BB962C8B-B14F-4D97-AF65-F5344CB8AC3E}">
        <p14:creationId xmlns="" xmlns:p14="http://schemas.microsoft.com/office/powerpoint/2010/main" val="4205433028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Развитие осязания и мелкой моторики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622" y="1524000"/>
            <a:ext cx="3498056" cy="4664075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2484437"/>
            <a:ext cx="3657600" cy="2743200"/>
          </a:xfrm>
        </p:spPr>
      </p:pic>
    </p:spTree>
    <p:extLst>
      <p:ext uri="{BB962C8B-B14F-4D97-AF65-F5344CB8AC3E}">
        <p14:creationId xmlns="" xmlns:p14="http://schemas.microsoft.com/office/powerpoint/2010/main" val="2322304477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ru-RU" sz="4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Развитие</a:t>
            </a:r>
            <a:r>
              <a:rPr lang="ru-RU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зрительного восприятия</a:t>
            </a:r>
            <a:br>
              <a:rPr lang="ru-RU" sz="1400"/>
            </a:br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5800" y="2244435"/>
            <a:ext cx="3886200" cy="3932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71839" y="2244436"/>
            <a:ext cx="3800822" cy="3932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137605111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_rels/theme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r="http://schemas.openxmlformats.org/officeDocument/2006/relationships"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Arial"/>
        <a:cs typeface="Arial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Arial"/>
        <a:cs typeface="Arial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Template>Solstice</Template>
  <Company>HP</Company>
  <PresentationFormat>On-screen Show (4:3)</PresentationFormat>
  <Paragraphs>33</Paragraphs>
  <Slides>21</Slides>
  <Notes>1</Notes>
  <TotalTime>664</TotalTime>
  <HiddenSlides>0</HiddenSlides>
  <MMClips>0</MMClips>
  <ScaleCrop>0</ScaleCrop>
  <HeadingPairs>
    <vt:vector baseType="variant" size="6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baseType="lpstr" size="30">
      <vt:lpstr>Arial</vt:lpstr>
      <vt:lpstr>Gill Sans MT</vt:lpstr>
      <vt:lpstr>Wingdings 2</vt:lpstr>
      <vt:lpstr>Verdana</vt:lpstr>
      <vt:lpstr>Calibri Light</vt:lpstr>
      <vt:lpstr>Calibri</vt:lpstr>
      <vt:lpstr>Segoe UI Black</vt:lpstr>
      <vt:lpstr>Constantia</vt:lpstr>
      <vt:lpstr>Солнцестояние</vt:lpstr>
      <vt:lpstr>учитель начальных классов высшей квалификационнойкатегории Асьянова Любовь Владимировна</vt:lpstr>
      <vt:lpstr>Особенности коррекционной работы с обучающимися с нарушениями зрения </vt:lpstr>
      <vt:lpstr>PowerPoint Presentation</vt:lpstr>
      <vt:lpstr>PowerPoint Presentation</vt:lpstr>
      <vt:lpstr>PowerPoint Presentation</vt:lpstr>
      <vt:lpstr>Адаптивная физическая культура</vt:lpstr>
      <vt:lpstr>Ритмика</vt:lpstr>
      <vt:lpstr>Развитие осязания и мелкой моторики</vt:lpstr>
      <vt:lpstr>Развитие зрительного восприятия</vt:lpstr>
      <vt:lpstr>Пространственная ориентировка</vt:lpstr>
      <vt:lpstr>Социально-бытовая ориентировка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Пространственное ориентирование и мобильность</vt:lpstr>
      <vt:lpstr>Социально-бытовая ориентировка</vt:lpstr>
      <vt:lpstr>Тифлотехника</vt:lpstr>
      <vt:lpstr>PowerPoint Presentation</vt:lpstr>
      <vt:lpstr>Спасибо за внимание!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Слайд 1</dc:title>
  <dc:creator>473426</dc:creator>
  <cp:lastModifiedBy>user</cp:lastModifiedBy>
  <cp:revision>60</cp:revision>
  <dcterms:created xsi:type="dcterms:W3CDTF">2024-05-15T03:33:48Z</dcterms:created>
  <dcterms:modified xsi:type="dcterms:W3CDTF">2025-10-09T10:24:14Z</dcterms:modified>
</cp:coreProperties>
</file>